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76" r:id="rId9"/>
    <p:sldId id="269" r:id="rId10"/>
    <p:sldId id="277" r:id="rId11"/>
    <p:sldId id="274" r:id="rId12"/>
    <p:sldId id="273" r:id="rId13"/>
    <p:sldId id="271" r:id="rId14"/>
    <p:sldId id="275" r:id="rId15"/>
    <p:sldId id="279" r:id="rId16"/>
    <p:sldId id="278" r:id="rId1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Noto Sans CJK KR Medium"/>
        <a:ea typeface="Noto Sans CJK KR Medium"/>
        <a:cs typeface="Noto Sans CJK KR Medium"/>
        <a:sym typeface="Noto Sans CJK KR Medium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Noto Sans CJK KR Medium"/>
        <a:ea typeface="Noto Sans CJK KR Medium"/>
        <a:cs typeface="Noto Sans CJK KR Medium"/>
        <a:sym typeface="Noto Sans CJK KR Medium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Noto Sans CJK KR Medium"/>
        <a:ea typeface="Noto Sans CJK KR Medium"/>
        <a:cs typeface="Noto Sans CJK KR Medium"/>
        <a:sym typeface="Noto Sans CJK KR Medium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Noto Sans CJK KR Medium"/>
        <a:ea typeface="Noto Sans CJK KR Medium"/>
        <a:cs typeface="Noto Sans CJK KR Medium"/>
        <a:sym typeface="Noto Sans CJK KR Medium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Noto Sans CJK KR Medium"/>
        <a:ea typeface="Noto Sans CJK KR Medium"/>
        <a:cs typeface="Noto Sans CJK KR Medium"/>
        <a:sym typeface="Noto Sans CJK KR Medium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Noto Sans CJK KR Medium"/>
        <a:ea typeface="Noto Sans CJK KR Medium"/>
        <a:cs typeface="Noto Sans CJK KR Medium"/>
        <a:sym typeface="Noto Sans CJK KR Medium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Noto Sans CJK KR Medium"/>
        <a:ea typeface="Noto Sans CJK KR Medium"/>
        <a:cs typeface="Noto Sans CJK KR Medium"/>
        <a:sym typeface="Noto Sans CJK KR Medium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Noto Sans CJK KR Medium"/>
        <a:ea typeface="Noto Sans CJK KR Medium"/>
        <a:cs typeface="Noto Sans CJK KR Medium"/>
        <a:sym typeface="Noto Sans CJK KR Medium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Noto Sans CJK KR Medium"/>
        <a:ea typeface="Noto Sans CJK KR Medium"/>
        <a:cs typeface="Noto Sans CJK KR Medium"/>
        <a:sym typeface="Noto Sans CJK KR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Noto Sans CJK KR Medium"/>
          <a:ea typeface="Noto Sans CJK KR Medium"/>
          <a:cs typeface="Noto Sans CJK KR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Noto Sans CJK KR Medium"/>
          <a:ea typeface="Noto Sans CJK KR Medium"/>
          <a:cs typeface="Noto Sans CJK KR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Noto Sans CJK KR Medium"/>
          <a:ea typeface="Noto Sans CJK KR Medium"/>
          <a:cs typeface="Noto Sans CJK KR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Noto Sans CJK KR Medium"/>
          <a:ea typeface="Noto Sans CJK KR Medium"/>
          <a:cs typeface="Noto Sans CJK KR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Noto Sans CJK KR Medium"/>
          <a:ea typeface="Noto Sans CJK KR Medium"/>
          <a:cs typeface="Noto Sans CJK KR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Noto Sans CJK KR Medium"/>
          <a:ea typeface="Noto Sans CJK KR Medium"/>
          <a:cs typeface="Noto Sans CJK KR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Noto Sans CJK KR Medium"/>
          <a:ea typeface="Noto Sans CJK KR Medium"/>
          <a:cs typeface="Noto Sans CJK KR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Noto Sans CJK KR Medium"/>
          <a:ea typeface="Noto Sans CJK KR Medium"/>
          <a:cs typeface="Noto Sans CJK K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Noto Sans CJK KR Medium"/>
          <a:ea typeface="Noto Sans CJK KR Medium"/>
          <a:cs typeface="Noto Sans CJK K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Noto Sans CJK KR Medium"/>
          <a:ea typeface="Noto Sans CJK KR Medium"/>
          <a:cs typeface="Noto Sans CJK K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Noto Sans CJK KR Medium"/>
          <a:ea typeface="Noto Sans CJK KR Medium"/>
          <a:cs typeface="Noto Sans CJK K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13"/>
    <p:restoredTop sz="94634"/>
  </p:normalViewPr>
  <p:slideViewPr>
    <p:cSldViewPr snapToGrid="0">
      <p:cViewPr varScale="1">
        <p:scale>
          <a:sx n="136" d="100"/>
          <a:sy n="136" d="100"/>
        </p:scale>
        <p:origin x="12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1" name="Shape 10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맑은 고딕"/>
      </a:defRPr>
    </a:lvl1pPr>
    <a:lvl2pPr indent="228600" latinLnBrk="0">
      <a:defRPr sz="1200">
        <a:latin typeface="+mj-lt"/>
        <a:ea typeface="+mj-ea"/>
        <a:cs typeface="+mj-cs"/>
        <a:sym typeface="맑은 고딕"/>
      </a:defRPr>
    </a:lvl2pPr>
    <a:lvl3pPr indent="457200" latinLnBrk="0">
      <a:defRPr sz="1200">
        <a:latin typeface="+mj-lt"/>
        <a:ea typeface="+mj-ea"/>
        <a:cs typeface="+mj-cs"/>
        <a:sym typeface="맑은 고딕"/>
      </a:defRPr>
    </a:lvl3pPr>
    <a:lvl4pPr indent="685800" latinLnBrk="0">
      <a:defRPr sz="1200">
        <a:latin typeface="+mj-lt"/>
        <a:ea typeface="+mj-ea"/>
        <a:cs typeface="+mj-cs"/>
        <a:sym typeface="맑은 고딕"/>
      </a:defRPr>
    </a:lvl4pPr>
    <a:lvl5pPr indent="914400" latinLnBrk="0">
      <a:defRPr sz="1200">
        <a:latin typeface="+mj-lt"/>
        <a:ea typeface="+mj-ea"/>
        <a:cs typeface="+mj-cs"/>
        <a:sym typeface="맑은 고딕"/>
      </a:defRPr>
    </a:lvl5pPr>
    <a:lvl6pPr indent="1143000" latinLnBrk="0">
      <a:defRPr sz="1200">
        <a:latin typeface="+mj-lt"/>
        <a:ea typeface="+mj-ea"/>
        <a:cs typeface="+mj-cs"/>
        <a:sym typeface="맑은 고딕"/>
      </a:defRPr>
    </a:lvl6pPr>
    <a:lvl7pPr indent="1371600" latinLnBrk="0">
      <a:defRPr sz="1200">
        <a:latin typeface="+mj-lt"/>
        <a:ea typeface="+mj-ea"/>
        <a:cs typeface="+mj-cs"/>
        <a:sym typeface="맑은 고딕"/>
      </a:defRPr>
    </a:lvl7pPr>
    <a:lvl8pPr indent="1600200" latinLnBrk="0">
      <a:defRPr sz="1200">
        <a:latin typeface="+mj-lt"/>
        <a:ea typeface="+mj-ea"/>
        <a:cs typeface="+mj-cs"/>
        <a:sym typeface="맑은 고딕"/>
      </a:defRPr>
    </a:lvl8pPr>
    <a:lvl9pPr indent="1828800" latinLnBrk="0">
      <a:defRPr sz="1200">
        <a:latin typeface="+mj-lt"/>
        <a:ea typeface="+mj-ea"/>
        <a:cs typeface="+mj-cs"/>
        <a:sym typeface="맑은 고딕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7200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384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3052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9209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9090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916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2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4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07380" y="6359842"/>
            <a:ext cx="273656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Noto Sans CJK KR Bold"/>
          <a:ea typeface="Noto Sans CJK KR Bold"/>
          <a:cs typeface="Noto Sans CJK KR Bold"/>
          <a:sym typeface="Noto Sans CJK KR Bold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Noto Sans CJK KR Bold"/>
          <a:ea typeface="Noto Sans CJK KR Bold"/>
          <a:cs typeface="Noto Sans CJK KR Bold"/>
          <a:sym typeface="Noto Sans CJK KR Bold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Noto Sans CJK KR Bold"/>
          <a:ea typeface="Noto Sans CJK KR Bold"/>
          <a:cs typeface="Noto Sans CJK KR Bold"/>
          <a:sym typeface="Noto Sans CJK KR Bold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Noto Sans CJK KR Bold"/>
          <a:ea typeface="Noto Sans CJK KR Bold"/>
          <a:cs typeface="Noto Sans CJK KR Bold"/>
          <a:sym typeface="Noto Sans CJK KR Bold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Noto Sans CJK KR Bold"/>
          <a:ea typeface="Noto Sans CJK KR Bold"/>
          <a:cs typeface="Noto Sans CJK KR Bold"/>
          <a:sym typeface="Noto Sans CJK KR Bold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Noto Sans CJK KR Bold"/>
          <a:ea typeface="Noto Sans CJK KR Bold"/>
          <a:cs typeface="Noto Sans CJK KR Bold"/>
          <a:sym typeface="Noto Sans CJK KR Bold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Noto Sans CJK KR Bold"/>
          <a:ea typeface="Noto Sans CJK KR Bold"/>
          <a:cs typeface="Noto Sans CJK KR Bold"/>
          <a:sym typeface="Noto Sans CJK KR Bold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Noto Sans CJK KR Bold"/>
          <a:ea typeface="Noto Sans CJK KR Bold"/>
          <a:cs typeface="Noto Sans CJK KR Bold"/>
          <a:sym typeface="Noto Sans CJK KR Bold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Noto Sans CJK KR Bold"/>
          <a:ea typeface="Noto Sans CJK KR Bold"/>
          <a:cs typeface="Noto Sans CJK KR Bold"/>
          <a:sym typeface="Noto Sans CJK KR Bold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oto Sans CJK KR Medium"/>
          <a:ea typeface="Noto Sans CJK KR Medium"/>
          <a:cs typeface="Noto Sans CJK KR Medium"/>
          <a:sym typeface="Noto Sans CJK KR Medium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oto Sans CJK KR Medium"/>
          <a:ea typeface="Noto Sans CJK KR Medium"/>
          <a:cs typeface="Noto Sans CJK KR Medium"/>
          <a:sym typeface="Noto Sans CJK KR Medium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oto Sans CJK KR Medium"/>
          <a:ea typeface="Noto Sans CJK KR Medium"/>
          <a:cs typeface="Noto Sans CJK KR Medium"/>
          <a:sym typeface="Noto Sans CJK KR Medium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oto Sans CJK KR Medium"/>
          <a:ea typeface="Noto Sans CJK KR Medium"/>
          <a:cs typeface="Noto Sans CJK KR Medium"/>
          <a:sym typeface="Noto Sans CJK KR Medium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oto Sans CJK KR Medium"/>
          <a:ea typeface="Noto Sans CJK KR Medium"/>
          <a:cs typeface="Noto Sans CJK KR Medium"/>
          <a:sym typeface="Noto Sans CJK KR Medium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oto Sans CJK KR Medium"/>
          <a:ea typeface="Noto Sans CJK KR Medium"/>
          <a:cs typeface="Noto Sans CJK KR Medium"/>
          <a:sym typeface="Noto Sans CJK KR Medium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oto Sans CJK KR Medium"/>
          <a:ea typeface="Noto Sans CJK KR Medium"/>
          <a:cs typeface="Noto Sans CJK KR Medium"/>
          <a:sym typeface="Noto Sans CJK KR Medium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oto Sans CJK KR Medium"/>
          <a:ea typeface="Noto Sans CJK KR Medium"/>
          <a:cs typeface="Noto Sans CJK KR Medium"/>
          <a:sym typeface="Noto Sans CJK KR Medium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oto Sans CJK KR Medium"/>
          <a:ea typeface="Noto Sans CJK KR Medium"/>
          <a:cs typeface="Noto Sans CJK KR Medium"/>
          <a:sym typeface="Noto Sans CJK KR Medium"/>
        </a:defRPr>
      </a:lvl9pPr>
    </p:bodyStyle>
    <p:other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Noto Sans CJK KR Medium"/>
        </a:defRPr>
      </a:lvl1pPr>
      <a:lvl2pPr marL="0" marR="0" indent="457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Noto Sans CJK KR Medium"/>
        </a:defRPr>
      </a:lvl2pPr>
      <a:lvl3pPr marL="0" marR="0" indent="914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Noto Sans CJK KR Medium"/>
        </a:defRPr>
      </a:lvl3pPr>
      <a:lvl4pPr marL="0" marR="0" indent="1371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Noto Sans CJK KR Medium"/>
        </a:defRPr>
      </a:lvl4pPr>
      <a:lvl5pPr marL="0" marR="0" indent="18288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Noto Sans CJK KR Medium"/>
        </a:defRPr>
      </a:lvl5pPr>
      <a:lvl6pPr marL="0" marR="0" indent="22860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Noto Sans CJK KR Medium"/>
        </a:defRPr>
      </a:lvl6pPr>
      <a:lvl7pPr marL="0" marR="0" indent="2743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Noto Sans CJK KR Medium"/>
        </a:defRPr>
      </a:lvl7pPr>
      <a:lvl8pPr marL="0" marR="0" indent="3200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Noto Sans CJK KR Medium"/>
        </a:defRPr>
      </a:lvl8pPr>
      <a:lvl9pPr marL="0" marR="0" indent="3657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Noto Sans CJK KR Medium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github.com/potterhsu/easy-faster-rcnn.pytorch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hyperlink" Target="https://github.com/justHungryMan/term_project_NN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zutalin/labelIm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zutalin/labelIm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github.com/potterhsu/easy-faster-rcnn.pytorch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직사각형 1"/>
          <p:cNvSpPr/>
          <p:nvPr/>
        </p:nvSpPr>
        <p:spPr>
          <a:xfrm rot="16200000" flipV="1">
            <a:off x="7654633" y="2320638"/>
            <a:ext cx="6858004" cy="2216724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  <p:sp>
        <p:nvSpPr>
          <p:cNvPr id="104" name="TextBox 9"/>
          <p:cNvSpPr txBox="1"/>
          <p:nvPr/>
        </p:nvSpPr>
        <p:spPr>
          <a:xfrm>
            <a:off x="8424801" y="5910625"/>
            <a:ext cx="104195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b">
            <a:spAutoFit/>
          </a:bodyPr>
          <a:lstStyle>
            <a:lvl1pPr algn="ctr">
              <a:defRPr sz="1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dirty="0"/>
              <a:t>20</a:t>
            </a:r>
            <a:r>
              <a:rPr lang="en-US" dirty="0"/>
              <a:t>20</a:t>
            </a:r>
            <a:r>
              <a:rPr dirty="0"/>
              <a:t>. </a:t>
            </a:r>
            <a:r>
              <a:rPr lang="en-US" dirty="0"/>
              <a:t>06</a:t>
            </a:r>
            <a:r>
              <a:rPr dirty="0"/>
              <a:t>. </a:t>
            </a:r>
            <a:r>
              <a:rPr lang="en-US" dirty="0"/>
              <a:t>25</a:t>
            </a:r>
            <a:endParaRPr dirty="0"/>
          </a:p>
        </p:txBody>
      </p:sp>
      <p:sp>
        <p:nvSpPr>
          <p:cNvPr id="106" name="TextBox 7"/>
          <p:cNvSpPr txBox="1"/>
          <p:nvPr/>
        </p:nvSpPr>
        <p:spPr>
          <a:xfrm>
            <a:off x="439838" y="3020536"/>
            <a:ext cx="8028871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anchor="b">
            <a:spAutoFit/>
          </a:bodyPr>
          <a:lstStyle>
            <a:lvl1pPr>
              <a:defRPr sz="36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en-US" dirty="0"/>
              <a:t>Animal Detector using Faster-RCNN</a:t>
            </a:r>
            <a:endParaRPr dirty="0"/>
          </a:p>
        </p:txBody>
      </p:sp>
      <p:sp>
        <p:nvSpPr>
          <p:cNvPr id="107" name="TextBox 10"/>
          <p:cNvSpPr txBox="1"/>
          <p:nvPr/>
        </p:nvSpPr>
        <p:spPr>
          <a:xfrm>
            <a:off x="7504289" y="6166838"/>
            <a:ext cx="2216724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 algn="ctr">
              <a:defRPr>
                <a:latin typeface="Noto Sans CJK KR Regular"/>
                <a:ea typeface="Noto Sans CJK KR Regular"/>
                <a:cs typeface="Noto Sans CJK KR Regular"/>
                <a:sym typeface="Noto Sans CJK KR Regular"/>
              </a:defRPr>
            </a:lvl1pPr>
          </a:lstStyle>
          <a:p>
            <a:r>
              <a:rPr lang="en-US" dirty="0"/>
              <a:t>220200019 </a:t>
            </a:r>
            <a:r>
              <a:rPr dirty="0"/>
              <a:t>이성준</a:t>
            </a:r>
          </a:p>
        </p:txBody>
      </p:sp>
      <p:pic>
        <p:nvPicPr>
          <p:cNvPr id="108" name="그림 6" descr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162" y="164199"/>
            <a:ext cx="1524001" cy="609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en-US" dirty="0"/>
              <a:t>Faster-RCNN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4946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Base code (</a:t>
            </a:r>
            <a:r>
              <a:rPr lang="en-US" altLang="ko-KR" sz="1600" dirty="0">
                <a:hlinkClick r:id="rId2"/>
              </a:rPr>
              <a:t>https://github.com/potterhsu/easy-faster-rcnn.pytorch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Feature extracting Model</a:t>
            </a:r>
            <a:r>
              <a:rPr lang="ko-KR" altLang="en-US" sz="1600" dirty="0"/>
              <a:t> 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/>
              <a:t>pretrained resnet101 (</a:t>
            </a:r>
            <a:r>
              <a:rPr lang="en-US" altLang="ko-KR" sz="1600" dirty="0" err="1"/>
              <a:t>imageNet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Custom dataset : easy-faster-</a:t>
            </a:r>
            <a:r>
              <a:rPr lang="en-US" altLang="ko-KR" sz="1600" dirty="0" err="1"/>
              <a:t>rcnn.pytorch</a:t>
            </a:r>
            <a:r>
              <a:rPr lang="en-US" altLang="ko-KR" sz="1600" dirty="0"/>
              <a:t>/dataset/</a:t>
            </a:r>
            <a:r>
              <a:rPr lang="en-US" altLang="ko-KR" sz="1600" dirty="0" err="1"/>
              <a:t>jun_voc.py</a:t>
            </a: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 err="1"/>
              <a:t>LR_schedular</a:t>
            </a:r>
            <a:r>
              <a:rPr lang="en-US" altLang="ko-KR" sz="1600" dirty="0"/>
              <a:t> : easy-faster-</a:t>
            </a:r>
            <a:r>
              <a:rPr lang="en-US" altLang="ko-KR" sz="1600" dirty="0" err="1"/>
              <a:t>rcnn.pytorch</a:t>
            </a:r>
            <a:r>
              <a:rPr lang="en-US" altLang="ko-KR" sz="1600" dirty="0"/>
              <a:t>/extension/</a:t>
            </a:r>
            <a:r>
              <a:rPr lang="en-US" altLang="ko-KR" sz="1600" dirty="0" err="1"/>
              <a:t>lr_scheduler.py</a:t>
            </a: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Infer : easy-faster-</a:t>
            </a:r>
            <a:r>
              <a:rPr lang="en-US" altLang="ko-KR" sz="1600" dirty="0" err="1"/>
              <a:t>rcnn.pytorch</a:t>
            </a:r>
            <a:r>
              <a:rPr lang="en-US" altLang="ko-KR" sz="1600" dirty="0"/>
              <a:t>/</a:t>
            </a:r>
            <a:r>
              <a:rPr lang="en-US" altLang="ko-KR" sz="1600" dirty="0" err="1"/>
              <a:t>infer.py</a:t>
            </a:r>
            <a:r>
              <a:rPr lang="en-US" altLang="ko-KR" sz="1600" dirty="0"/>
              <a:t>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Script: easy-faster-</a:t>
            </a:r>
            <a:r>
              <a:rPr lang="en-US" altLang="ko-KR" sz="1600" dirty="0" err="1"/>
              <a:t>rcnn.pytorch</a:t>
            </a:r>
            <a:r>
              <a:rPr lang="en-US" altLang="ko-KR" sz="1600" dirty="0"/>
              <a:t>/scrips/voc2007/</a:t>
            </a:r>
            <a:r>
              <a:rPr lang="en-US" altLang="ko-KR" sz="1600" dirty="0" err="1"/>
              <a:t>jun.sh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infer.sh</a:t>
            </a: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443621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en-US" dirty="0"/>
              <a:t>Test result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1007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  <p:pic>
        <p:nvPicPr>
          <p:cNvPr id="3" name="그림 2" descr="작은, 동물, 앉아있는, 조류이(가) 표시된 사진&#10;&#10;자동 생성된 설명">
            <a:extLst>
              <a:ext uri="{FF2B5EF4-FFF2-40B4-BE49-F238E27FC236}">
                <a16:creationId xmlns:a16="http://schemas.microsoft.com/office/drawing/2014/main" id="{669E049E-7CA4-4E44-A9FC-91E4CFB69C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85" y="1175108"/>
            <a:ext cx="3991770" cy="3336870"/>
          </a:xfrm>
          <a:prstGeom prst="rect">
            <a:avLst/>
          </a:prstGeom>
        </p:spPr>
      </p:pic>
      <p:pic>
        <p:nvPicPr>
          <p:cNvPr id="5" name="그림 4" descr="조류, 작은, 동물, 서있는이(가) 표시된 사진&#10;&#10;자동 생성된 설명">
            <a:extLst>
              <a:ext uri="{FF2B5EF4-FFF2-40B4-BE49-F238E27FC236}">
                <a16:creationId xmlns:a16="http://schemas.microsoft.com/office/drawing/2014/main" id="{692EAAE9-40D3-3F47-A020-EC34F846A3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068" y="1175108"/>
            <a:ext cx="5509260" cy="362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88625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en-US" dirty="0"/>
              <a:t>Test result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1007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7B72A9A-AC91-B340-9704-844FD0BA5C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11" y="1267827"/>
            <a:ext cx="6305244" cy="4728933"/>
          </a:xfrm>
          <a:prstGeom prst="rect">
            <a:avLst/>
          </a:prstGeom>
        </p:spPr>
      </p:pic>
      <p:pic>
        <p:nvPicPr>
          <p:cNvPr id="11" name="그림 10" descr="동물, 포유류, 고양이, 실내이(가) 표시된 사진&#10;&#10;자동 생성된 설명">
            <a:extLst>
              <a:ext uri="{FF2B5EF4-FFF2-40B4-BE49-F238E27FC236}">
                <a16:creationId xmlns:a16="http://schemas.microsoft.com/office/drawing/2014/main" id="{B4CCC9C9-0512-6342-AA6D-868875E9CB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6941" y="1267379"/>
            <a:ext cx="4946622" cy="494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33542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en-US" dirty="0"/>
              <a:t>Test result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1007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  <p:pic>
        <p:nvPicPr>
          <p:cNvPr id="4" name="그림 3" descr="실외, 다채로운, 앵무새, 조류이(가) 표시된 사진&#10;&#10;자동 생성된 설명">
            <a:extLst>
              <a:ext uri="{FF2B5EF4-FFF2-40B4-BE49-F238E27FC236}">
                <a16:creationId xmlns:a16="http://schemas.microsoft.com/office/drawing/2014/main" id="{4B2EF528-435D-884F-8480-4630D5AFF2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44" y="1071619"/>
            <a:ext cx="3898671" cy="5198228"/>
          </a:xfrm>
          <a:prstGeom prst="rect">
            <a:avLst/>
          </a:prstGeom>
        </p:spPr>
      </p:pic>
      <p:pic>
        <p:nvPicPr>
          <p:cNvPr id="11" name="그림 10" descr="동물, 물, 물고기, 조류이(가) 표시된 사진&#10;&#10;자동 생성된 설명">
            <a:extLst>
              <a:ext uri="{FF2B5EF4-FFF2-40B4-BE49-F238E27FC236}">
                <a16:creationId xmlns:a16="http://schemas.microsoft.com/office/drawing/2014/main" id="{8FB10941-06B4-FB49-9F05-277D09617A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721" y="1490511"/>
            <a:ext cx="6705143" cy="445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59582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en-US" dirty="0"/>
              <a:t>Test result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1007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  <p:pic>
        <p:nvPicPr>
          <p:cNvPr id="15" name="그림 14" descr="동물, 바나나, 고양이, 포유류이(가) 표시된 사진&#10;&#10;자동 생성된 설명">
            <a:extLst>
              <a:ext uri="{FF2B5EF4-FFF2-40B4-BE49-F238E27FC236}">
                <a16:creationId xmlns:a16="http://schemas.microsoft.com/office/drawing/2014/main" id="{567ABE9D-1EEE-3C47-800F-3C272F955D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713" y="1269602"/>
            <a:ext cx="6410358" cy="4791743"/>
          </a:xfrm>
          <a:prstGeom prst="rect">
            <a:avLst/>
          </a:prstGeom>
        </p:spPr>
      </p:pic>
      <p:pic>
        <p:nvPicPr>
          <p:cNvPr id="3" name="그림 2" descr="음식, 다른, 사진, 과일이(가) 표시된 사진&#10;&#10;자동 생성된 설명">
            <a:extLst>
              <a:ext uri="{FF2B5EF4-FFF2-40B4-BE49-F238E27FC236}">
                <a16:creationId xmlns:a16="http://schemas.microsoft.com/office/drawing/2014/main" id="{46EE8BB5-185E-D849-8C0D-C7CDAA7C46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434" y="1464682"/>
            <a:ext cx="4738009" cy="310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0425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D09F9A9B-2ACD-144D-9A4A-84C4C4E131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18" y="1071619"/>
            <a:ext cx="12192000" cy="4849314"/>
          </a:xfrm>
          <a:prstGeom prst="rect">
            <a:avLst/>
          </a:prstGeom>
        </p:spPr>
      </p:pic>
      <p:sp>
        <p:nvSpPr>
          <p:cNvPr id="111" name="TextBox 18"/>
          <p:cNvSpPr txBox="1"/>
          <p:nvPr/>
        </p:nvSpPr>
        <p:spPr>
          <a:xfrm>
            <a:off x="489716" y="460214"/>
            <a:ext cx="9576304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en-US" dirty="0"/>
              <a:t>Code (</a:t>
            </a:r>
            <a:r>
              <a:rPr lang="en-US" dirty="0">
                <a:hlinkClick r:id="rId4"/>
              </a:rPr>
              <a:t>https://github.com/justHungryMan/term_project_NN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1007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1667978C-3519-A94D-8E82-7B4090A0B25D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5409398" y="2429703"/>
            <a:ext cx="2343565" cy="1066574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D771E786-8F52-0743-8EC5-60974E070447}"/>
              </a:ext>
            </a:extLst>
          </p:cNvPr>
          <p:cNvSpPr/>
          <p:nvPr/>
        </p:nvSpPr>
        <p:spPr>
          <a:xfrm>
            <a:off x="6824379" y="2060373"/>
            <a:ext cx="1857167" cy="36933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Noto Sans CJK KR Medium"/>
                <a:ea typeface="Noto Sans CJK KR Medium"/>
                <a:cs typeface="Noto Sans CJK KR Medium"/>
                <a:sym typeface="Noto Sans CJK KR Medium"/>
              </a:rPr>
              <a:t>Faster-RCNN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Noto Sans CJK KR Medium"/>
              <a:ea typeface="Noto Sans CJK KR Medium"/>
              <a:cs typeface="Noto Sans CJK KR Medium"/>
              <a:sym typeface="Noto Sans CJK KR Medium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A950F61-6BAC-E640-85F0-10BB2BA4E88C}"/>
              </a:ext>
            </a:extLst>
          </p:cNvPr>
          <p:cNvSpPr/>
          <p:nvPr/>
        </p:nvSpPr>
        <p:spPr>
          <a:xfrm>
            <a:off x="239095" y="4128200"/>
            <a:ext cx="1857167" cy="36933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Noto Sans CJK KR Medium"/>
                <a:ea typeface="Noto Sans CJK KR Medium"/>
                <a:cs typeface="Noto Sans CJK KR Medium"/>
                <a:sym typeface="Noto Sans CJK KR Medium"/>
              </a:rPr>
              <a:t>Class label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Noto Sans CJK KR Medium"/>
              <a:ea typeface="Noto Sans CJK KR Medium"/>
              <a:cs typeface="Noto Sans CJK KR Medium"/>
              <a:sym typeface="Noto Sans CJK KR Medium"/>
            </a:endParaRPr>
          </a:p>
        </p:txBody>
      </p:sp>
      <p:cxnSp>
        <p:nvCxnSpPr>
          <p:cNvPr id="16" name="꺾인 연결선[E] 15">
            <a:extLst>
              <a:ext uri="{FF2B5EF4-FFF2-40B4-BE49-F238E27FC236}">
                <a16:creationId xmlns:a16="http://schemas.microsoft.com/office/drawing/2014/main" id="{AFDD458B-58FD-8C47-B408-CECA117E8EAC}"/>
              </a:ext>
            </a:extLst>
          </p:cNvPr>
          <p:cNvCxnSpPr>
            <a:cxnSpLocks/>
            <a:endCxn id="20" idx="2"/>
          </p:cNvCxnSpPr>
          <p:nvPr/>
        </p:nvCxnSpPr>
        <p:spPr>
          <a:xfrm rot="10800000">
            <a:off x="1167680" y="4497531"/>
            <a:ext cx="2095287" cy="170725"/>
          </a:xfrm>
          <a:prstGeom prst="bentConnector2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D1F0C28-DEF0-1F43-8E48-400FB3369DF3}"/>
              </a:ext>
            </a:extLst>
          </p:cNvPr>
          <p:cNvSpPr/>
          <p:nvPr/>
        </p:nvSpPr>
        <p:spPr>
          <a:xfrm>
            <a:off x="239095" y="4958040"/>
            <a:ext cx="1857167" cy="36933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Noto Sans CJK KR Medium"/>
                <a:ea typeface="Noto Sans CJK KR Medium"/>
                <a:cs typeface="Noto Sans CJK KR Medium"/>
                <a:sym typeface="Noto Sans CJK KR Medium"/>
              </a:rPr>
              <a:t>Crawler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Noto Sans CJK KR Medium"/>
              <a:ea typeface="Noto Sans CJK KR Medium"/>
              <a:cs typeface="Noto Sans CJK KR Medium"/>
              <a:sym typeface="Noto Sans CJK KR Medium"/>
            </a:endParaRPr>
          </a:p>
        </p:txBody>
      </p:sp>
      <p:cxnSp>
        <p:nvCxnSpPr>
          <p:cNvPr id="19" name="꺾인 연결선[E] 18">
            <a:extLst>
              <a:ext uri="{FF2B5EF4-FFF2-40B4-BE49-F238E27FC236}">
                <a16:creationId xmlns:a16="http://schemas.microsoft.com/office/drawing/2014/main" id="{2502AF2A-E107-B741-B480-19324E8EBF54}"/>
              </a:ext>
            </a:extLst>
          </p:cNvPr>
          <p:cNvCxnSpPr>
            <a:endCxn id="24" idx="0"/>
          </p:cNvCxnSpPr>
          <p:nvPr/>
        </p:nvCxnSpPr>
        <p:spPr>
          <a:xfrm rot="10800000">
            <a:off x="1167679" y="4958041"/>
            <a:ext cx="2095288" cy="56809"/>
          </a:xfrm>
          <a:prstGeom prst="bentConnector4">
            <a:avLst>
              <a:gd name="adj1" fmla="val 2116"/>
              <a:gd name="adj2" fmla="val 366854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꺾인 연결선[E] 21">
            <a:extLst>
              <a:ext uri="{FF2B5EF4-FFF2-40B4-BE49-F238E27FC236}">
                <a16:creationId xmlns:a16="http://schemas.microsoft.com/office/drawing/2014/main" id="{5E1EF1B4-978F-9C4A-98B3-A90407872DC7}"/>
              </a:ext>
            </a:extLst>
          </p:cNvPr>
          <p:cNvCxnSpPr>
            <a:endCxn id="24" idx="2"/>
          </p:cNvCxnSpPr>
          <p:nvPr/>
        </p:nvCxnSpPr>
        <p:spPr>
          <a:xfrm rot="10800000">
            <a:off x="1167679" y="5327370"/>
            <a:ext cx="2095288" cy="79062"/>
          </a:xfrm>
          <a:prstGeom prst="bentConnector2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62CA62F-576A-854C-AD2A-13A6A47BDF44}"/>
              </a:ext>
            </a:extLst>
          </p:cNvPr>
          <p:cNvSpPr/>
          <p:nvPr/>
        </p:nvSpPr>
        <p:spPr>
          <a:xfrm>
            <a:off x="8208853" y="5182236"/>
            <a:ext cx="1857167" cy="36933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File distributor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Noto Sans CJK KR Medium"/>
              <a:ea typeface="Noto Sans CJK KR Medium"/>
              <a:cs typeface="Noto Sans CJK KR Medium"/>
              <a:sym typeface="Noto Sans CJK KR Medium"/>
            </a:endParaRPr>
          </a:p>
        </p:txBody>
      </p:sp>
      <p:cxnSp>
        <p:nvCxnSpPr>
          <p:cNvPr id="28" name="꺾인 연결선[E] 27">
            <a:extLst>
              <a:ext uri="{FF2B5EF4-FFF2-40B4-BE49-F238E27FC236}">
                <a16:creationId xmlns:a16="http://schemas.microsoft.com/office/drawing/2014/main" id="{353AFB2B-8C44-7041-BB54-ECB3D9F8C317}"/>
              </a:ext>
            </a:extLst>
          </p:cNvPr>
          <p:cNvCxnSpPr>
            <a:endCxn id="32" idx="2"/>
          </p:cNvCxnSpPr>
          <p:nvPr/>
        </p:nvCxnSpPr>
        <p:spPr>
          <a:xfrm flipV="1">
            <a:off x="7671335" y="5551566"/>
            <a:ext cx="1466102" cy="234815"/>
          </a:xfrm>
          <a:prstGeom prst="bentConnector2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48643752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1007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2D0889-F20D-0643-ACFE-22FEF6513960}"/>
              </a:ext>
            </a:extLst>
          </p:cNvPr>
          <p:cNvSpPr txBox="1"/>
          <p:nvPr/>
        </p:nvSpPr>
        <p:spPr>
          <a:xfrm>
            <a:off x="2564182" y="3013502"/>
            <a:ext cx="7055318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4800" dirty="0"/>
              <a:t>감사합니다</a:t>
            </a:r>
            <a:r>
              <a:rPr lang="en-US" altLang="ko-KR" sz="4800" dirty="0"/>
              <a:t>.</a:t>
            </a:r>
            <a:endParaRPr kumimoji="0" lang="ko-KR" alt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Noto Sans CJK KR Medium"/>
              <a:ea typeface="Noto Sans CJK KR Medium"/>
              <a:cs typeface="Noto Sans CJK KR Medium"/>
              <a:sym typeface="Noto Sans CJK K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6990388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ko-KR" altLang="en-US" dirty="0"/>
              <a:t>개요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297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ko-KR" altLang="en-US" sz="1600" dirty="0"/>
              <a:t>본 프로젝트에서 일반적으로 쓰이는 </a:t>
            </a:r>
            <a:r>
              <a:rPr lang="en-US" altLang="ko-KR" sz="1600" dirty="0"/>
              <a:t>Object Detection</a:t>
            </a:r>
            <a:r>
              <a:rPr lang="ko-KR" altLang="en-US" sz="1600" dirty="0"/>
              <a:t> 모델을 </a:t>
            </a:r>
            <a:r>
              <a:rPr lang="en-US" altLang="ko-KR" sz="1600" dirty="0"/>
              <a:t>fine-tuning</a:t>
            </a:r>
            <a:r>
              <a:rPr lang="ko-KR" altLang="en-US" sz="1600" dirty="0"/>
              <a:t> 하여 </a:t>
            </a:r>
            <a:r>
              <a:rPr lang="en-US" altLang="ko-KR" sz="1600" dirty="0"/>
              <a:t>ImageNet</a:t>
            </a:r>
            <a:r>
              <a:rPr lang="ko-KR" altLang="en-US" sz="1600" dirty="0"/>
              <a:t> 에 없는 동물에 대한 탐지 모델을 만든다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ko-KR" altLang="en-US" sz="1600" dirty="0"/>
              <a:t>동물에 대한 데이터 수집은 </a:t>
            </a:r>
            <a:r>
              <a:rPr lang="ko-KR" altLang="en-US" sz="1600" dirty="0" err="1"/>
              <a:t>웹상의</a:t>
            </a:r>
            <a:r>
              <a:rPr lang="ko-KR" altLang="en-US" sz="1600" dirty="0"/>
              <a:t> </a:t>
            </a:r>
            <a:r>
              <a:rPr lang="ko-KR" altLang="en-US" sz="1600" dirty="0" err="1"/>
              <a:t>크롤링을</a:t>
            </a:r>
            <a:r>
              <a:rPr lang="ko-KR" altLang="en-US" sz="1600" dirty="0"/>
              <a:t> 통하여 이미지를 수집한다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ko-KR" altLang="en-US" sz="1600" dirty="0"/>
              <a:t>수집한 데이터에 대하여 </a:t>
            </a:r>
            <a:r>
              <a:rPr lang="en-US" altLang="ko-KR" sz="1600" dirty="0"/>
              <a:t>labeling</a:t>
            </a:r>
            <a:r>
              <a:rPr lang="ko-KR" altLang="en-US" sz="1600" dirty="0"/>
              <a:t> 한 데이터베이스를 구축한다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ko-KR" altLang="en-US" sz="1600" dirty="0"/>
              <a:t>수집한 데이터를 이용하여 </a:t>
            </a:r>
            <a:r>
              <a:rPr lang="en-US" altLang="ko-KR" sz="1600" dirty="0"/>
              <a:t>faster-</a:t>
            </a:r>
            <a:r>
              <a:rPr lang="en-US" altLang="ko-KR" sz="1600" dirty="0" err="1"/>
              <a:t>rcnn</a:t>
            </a:r>
            <a:r>
              <a:rPr lang="ko-KR" altLang="en-US" sz="1600" dirty="0"/>
              <a:t> 학습을 통하여 </a:t>
            </a:r>
            <a:r>
              <a:rPr lang="en-US" altLang="ko-KR" sz="1600" dirty="0"/>
              <a:t>object detection</a:t>
            </a:r>
            <a:r>
              <a:rPr lang="ko-KR" altLang="en-US" sz="1600" dirty="0"/>
              <a:t> 모델을 만든다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https://</a:t>
            </a:r>
            <a:r>
              <a:rPr lang="en-US" altLang="ko-KR" sz="1600" dirty="0" err="1"/>
              <a:t>github.com</a:t>
            </a:r>
            <a:r>
              <a:rPr lang="en-US" altLang="ko-KR" sz="1600" dirty="0"/>
              <a:t>/</a:t>
            </a:r>
            <a:r>
              <a:rPr lang="en-US" altLang="ko-KR" sz="1600" dirty="0" err="1"/>
              <a:t>justHungryMan</a:t>
            </a:r>
            <a:r>
              <a:rPr lang="en-US" altLang="ko-KR" sz="1600" dirty="0"/>
              <a:t>/</a:t>
            </a:r>
            <a:r>
              <a:rPr lang="en-US" altLang="ko-KR" sz="1600" dirty="0" err="1"/>
              <a:t>term_project_NN</a:t>
            </a: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en-US" altLang="ko-KR" dirty="0"/>
              <a:t>Contents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1007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ko-KR" altLang="en-US" sz="1600" dirty="0"/>
              <a:t>본 프로젝트는 </a:t>
            </a:r>
            <a:r>
              <a:rPr lang="en-US" altLang="ko-KR" sz="1600" dirty="0"/>
              <a:t>feature </a:t>
            </a:r>
            <a:r>
              <a:rPr lang="en-US" altLang="ko-KR" sz="1600" dirty="0" err="1"/>
              <a:t>exatracting</a:t>
            </a:r>
            <a:r>
              <a:rPr lang="ko-KR" altLang="en-US" sz="1600" dirty="0"/>
              <a:t> 을 </a:t>
            </a:r>
            <a:r>
              <a:rPr lang="en-US" altLang="ko-KR" sz="1600" dirty="0" err="1"/>
              <a:t>imageNet</a:t>
            </a:r>
            <a:r>
              <a:rPr lang="ko-KR" altLang="en-US" sz="1600" dirty="0"/>
              <a:t> 에 대하여 </a:t>
            </a:r>
            <a:r>
              <a:rPr lang="en-US" altLang="ko-KR" sz="1600" dirty="0"/>
              <a:t>pretrain </a:t>
            </a:r>
            <a:r>
              <a:rPr lang="ko-KR" altLang="en-US" sz="1600" dirty="0"/>
              <a:t>된 </a:t>
            </a:r>
            <a:r>
              <a:rPr lang="en-US" altLang="ko-KR" sz="1600" dirty="0"/>
              <a:t>resnet101 </a:t>
            </a:r>
            <a:r>
              <a:rPr lang="ko-KR" altLang="en-US" sz="1600" dirty="0"/>
              <a:t>모델을 사용한다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ko-KR" altLang="en-US" sz="1600" dirty="0"/>
              <a:t>본 프로젝트에서 사용되는 동물의 클래스는 다음과 같다</a:t>
            </a:r>
            <a:r>
              <a:rPr lang="en-US" altLang="ko-KR" sz="1600" dirty="0"/>
              <a:t>.</a:t>
            </a:r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D97ED65-BB7E-4D41-BAB8-154AA3AD2C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284544"/>
              </p:ext>
            </p:extLst>
          </p:nvPr>
        </p:nvGraphicFramePr>
        <p:xfrm>
          <a:off x="1002097" y="2484518"/>
          <a:ext cx="10163210" cy="35625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642">
                  <a:extLst>
                    <a:ext uri="{9D8B030D-6E8A-4147-A177-3AD203B41FA5}">
                      <a16:colId xmlns:a16="http://schemas.microsoft.com/office/drawing/2014/main" val="1971586097"/>
                    </a:ext>
                  </a:extLst>
                </a:gridCol>
                <a:gridCol w="2032642">
                  <a:extLst>
                    <a:ext uri="{9D8B030D-6E8A-4147-A177-3AD203B41FA5}">
                      <a16:colId xmlns:a16="http://schemas.microsoft.com/office/drawing/2014/main" val="3807764007"/>
                    </a:ext>
                  </a:extLst>
                </a:gridCol>
                <a:gridCol w="2032642">
                  <a:extLst>
                    <a:ext uri="{9D8B030D-6E8A-4147-A177-3AD203B41FA5}">
                      <a16:colId xmlns:a16="http://schemas.microsoft.com/office/drawing/2014/main" val="1810823380"/>
                    </a:ext>
                  </a:extLst>
                </a:gridCol>
                <a:gridCol w="2032642">
                  <a:extLst>
                    <a:ext uri="{9D8B030D-6E8A-4147-A177-3AD203B41FA5}">
                      <a16:colId xmlns:a16="http://schemas.microsoft.com/office/drawing/2014/main" val="1126755409"/>
                    </a:ext>
                  </a:extLst>
                </a:gridCol>
                <a:gridCol w="2032642">
                  <a:extLst>
                    <a:ext uri="{9D8B030D-6E8A-4147-A177-3AD203B41FA5}">
                      <a16:colId xmlns:a16="http://schemas.microsoft.com/office/drawing/2014/main" val="1483590748"/>
                    </a:ext>
                  </a:extLst>
                </a:gridCol>
              </a:tblGrid>
              <a:tr h="8906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Racoon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너구리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Fennec Fox (</a:t>
                      </a:r>
                      <a:r>
                        <a:rPr lang="ko-KR" altLang="en-US" dirty="0"/>
                        <a:t>사막여우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Long-tailed tit (</a:t>
                      </a:r>
                      <a:r>
                        <a:rPr lang="ko-KR" altLang="en-US" dirty="0"/>
                        <a:t>뱁새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Rhinoceros (</a:t>
                      </a:r>
                      <a:r>
                        <a:rPr lang="ko-KR" altLang="en-US" dirty="0"/>
                        <a:t>코뿔소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Pangolin (</a:t>
                      </a:r>
                      <a:r>
                        <a:rPr lang="ko-KR" altLang="en-US" dirty="0" err="1"/>
                        <a:t>천산갑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2731494"/>
                  </a:ext>
                </a:extLst>
              </a:tr>
              <a:tr h="8906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Seal (</a:t>
                      </a:r>
                      <a:r>
                        <a:rPr lang="ko-KR" altLang="en-US" dirty="0"/>
                        <a:t>물개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Bat (</a:t>
                      </a:r>
                      <a:r>
                        <a:rPr lang="ko-KR" altLang="en-US" dirty="0"/>
                        <a:t>박쥐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Dolphine</a:t>
                      </a:r>
                      <a:r>
                        <a:rPr lang="en-US" altLang="ko-KR" dirty="0"/>
                        <a:t> (</a:t>
                      </a:r>
                      <a:r>
                        <a:rPr lang="ko-KR" altLang="en-US" dirty="0"/>
                        <a:t>돌고래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Tuna (</a:t>
                      </a:r>
                      <a:r>
                        <a:rPr lang="ko-KR" altLang="en-US" dirty="0"/>
                        <a:t>참치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Hawk (</a:t>
                      </a:r>
                      <a:r>
                        <a:rPr lang="ko-KR" altLang="en-US" dirty="0"/>
                        <a:t>매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971173"/>
                  </a:ext>
                </a:extLst>
              </a:tr>
              <a:tr h="8906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Parrot (</a:t>
                      </a:r>
                      <a:r>
                        <a:rPr lang="ko-KR" altLang="en-US" dirty="0"/>
                        <a:t>앵무새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Octopus (</a:t>
                      </a:r>
                      <a:r>
                        <a:rPr lang="ko-KR" altLang="en-US" dirty="0"/>
                        <a:t>문어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Reindeer (</a:t>
                      </a:r>
                      <a:r>
                        <a:rPr lang="ko-KR" altLang="en-US" dirty="0"/>
                        <a:t>순록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Alpaca (</a:t>
                      </a:r>
                      <a:r>
                        <a:rPr lang="ko-KR" altLang="en-US" dirty="0" err="1"/>
                        <a:t>알파카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Sunfish (</a:t>
                      </a:r>
                      <a:r>
                        <a:rPr lang="ko-KR" altLang="en-US" dirty="0" err="1"/>
                        <a:t>개복치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3067788"/>
                  </a:ext>
                </a:extLst>
              </a:tr>
              <a:tr h="8906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Mosquito (</a:t>
                      </a:r>
                      <a:r>
                        <a:rPr lang="ko-KR" altLang="en-US" dirty="0"/>
                        <a:t>모기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Goat (</a:t>
                      </a:r>
                      <a:r>
                        <a:rPr lang="ko-KR" altLang="en-US" dirty="0"/>
                        <a:t>염소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Tarsier (</a:t>
                      </a:r>
                      <a:r>
                        <a:rPr lang="ko-KR" altLang="en-US" dirty="0"/>
                        <a:t>안경원숭이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Margay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 err="1"/>
                        <a:t>마게이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cuscus_animal</a:t>
                      </a:r>
                      <a:r>
                        <a:rPr lang="en" altLang="ko-KR" dirty="0"/>
                        <a:t> (</a:t>
                      </a:r>
                      <a:r>
                        <a:rPr lang="ko-KR" altLang="en-US" dirty="0" err="1"/>
                        <a:t>쿠스쿠스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0893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29311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ko-KR" altLang="en-US" dirty="0" err="1"/>
              <a:t>데이터수집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51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Azure Cognitive Search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이용하여 이미지 데이터를 수집을 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(2401</a:t>
            </a:r>
            <a:r>
              <a:rPr lang="ko-KR" altLang="en-US" sz="1600" dirty="0"/>
              <a:t>개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CF5C0BE-7096-4042-B1DB-4A965494E9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922" y="1807369"/>
            <a:ext cx="5481727" cy="4415123"/>
          </a:xfrm>
          <a:prstGeom prst="rect">
            <a:avLst/>
          </a:prstGeom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0EE1A718-470F-D04C-BE23-45D9267881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24" y="1807369"/>
            <a:ext cx="4003462" cy="453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49890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ko-KR" altLang="en-US" dirty="0" err="1"/>
              <a:t>데이터수집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19922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Azure Cognitive Search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이용하여 이미지 데이터를 수집을 한다</a:t>
            </a:r>
            <a:r>
              <a:rPr lang="en-US" altLang="ko-KR" sz="1600" dirty="0"/>
              <a:t>. (2401</a:t>
            </a:r>
            <a:r>
              <a:rPr lang="ko-KR" altLang="en-US" sz="1600" dirty="0"/>
              <a:t>개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ko-KR" altLang="en-US" sz="1600" dirty="0"/>
              <a:t>수집한 데이터에 대하여 중복 이미지를 삭제한다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(https://</a:t>
            </a:r>
            <a:r>
              <a:rPr lang="en-US" altLang="ko-KR" sz="1600" dirty="0" err="1"/>
              <a:t>github.com</a:t>
            </a:r>
            <a:r>
              <a:rPr lang="en-US" altLang="ko-KR" sz="1600" dirty="0"/>
              <a:t>/Kjwon15/image-cleaner).</a:t>
            </a:r>
            <a:br>
              <a:rPr lang="en-US" altLang="ko-KR" sz="1600" dirty="0"/>
            </a:br>
            <a:r>
              <a:rPr lang="en-US" altLang="ko-KR" sz="1600" dirty="0"/>
              <a:t>-</a:t>
            </a:r>
            <a:r>
              <a:rPr lang="ko-KR" altLang="en-US" sz="1600" dirty="0"/>
              <a:t> 어느정도 중복 이미지를 삭제해주나 완벽하게 다 삭제는 못해준다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214986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ko-KR" altLang="en-US" dirty="0" err="1"/>
              <a:t>데이터수집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939630" cy="2484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Azure Cognitive Search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이용하여 이미지 데이터를 수집을 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(2401</a:t>
            </a:r>
            <a:r>
              <a:rPr lang="ko-KR" altLang="en-US" sz="1600" dirty="0"/>
              <a:t>개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ko-KR" altLang="en-US" sz="1600" dirty="0"/>
              <a:t>수집한 데이터에 대하여 중복 이미지를 삭제한다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(https://</a:t>
            </a:r>
            <a:r>
              <a:rPr lang="en-US" altLang="ko-KR" sz="1600" dirty="0" err="1"/>
              <a:t>github.com</a:t>
            </a:r>
            <a:r>
              <a:rPr lang="en-US" altLang="ko-KR" sz="1600" dirty="0"/>
              <a:t>/Kjwon15/image-cleaner).</a:t>
            </a:r>
            <a:br>
              <a:rPr lang="en-US" altLang="ko-KR" sz="1600" dirty="0"/>
            </a:br>
            <a:r>
              <a:rPr lang="en-US" altLang="ko-KR" sz="1600" dirty="0"/>
              <a:t>-</a:t>
            </a:r>
            <a:r>
              <a:rPr lang="ko-KR" altLang="en-US" sz="1600" dirty="0"/>
              <a:t> 어느정도 중복 이미지를 삭제해주나 완벽하게 다 삭제는 못해준다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Train / Test dataset </a:t>
            </a:r>
            <a:r>
              <a:rPr lang="ko-KR" altLang="en-US" sz="1600" dirty="0" err="1"/>
              <a:t>으로</a:t>
            </a:r>
            <a:r>
              <a:rPr lang="ko-KR" altLang="en-US" sz="1600" dirty="0"/>
              <a:t> 나눠준다 </a:t>
            </a:r>
            <a:r>
              <a:rPr lang="en-US" altLang="ko-KR" sz="1600" dirty="0"/>
              <a:t>(</a:t>
            </a:r>
            <a:r>
              <a:rPr lang="en-US" altLang="ko-KR" sz="1600" dirty="0" err="1"/>
              <a:t>fileDistributor.py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324752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ko-KR" altLang="en-US" dirty="0" err="1"/>
              <a:t>데이터수집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939630" cy="297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Azure Cognitive Search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이용하여 이미지 데이터를 수집을 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(2401</a:t>
            </a:r>
            <a:r>
              <a:rPr lang="ko-KR" altLang="en-US" sz="1600" dirty="0"/>
              <a:t>개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ko-KR" altLang="en-US" sz="1600" dirty="0"/>
              <a:t>수집한 데이터에 대하여 중복 이미지를 삭제한다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(https://</a:t>
            </a:r>
            <a:r>
              <a:rPr lang="en-US" altLang="ko-KR" sz="1600" dirty="0" err="1"/>
              <a:t>github.com</a:t>
            </a:r>
            <a:r>
              <a:rPr lang="en-US" altLang="ko-KR" sz="1600" dirty="0"/>
              <a:t>/Kjwon15/image-cleaner).</a:t>
            </a:r>
            <a:br>
              <a:rPr lang="en-US" altLang="ko-KR" sz="1600" dirty="0"/>
            </a:br>
            <a:r>
              <a:rPr lang="en-US" altLang="ko-KR" sz="1600" dirty="0"/>
              <a:t>-</a:t>
            </a:r>
            <a:r>
              <a:rPr lang="ko-KR" altLang="en-US" sz="1600" dirty="0"/>
              <a:t> 어느정도 중복 이미지를 삭제해주나 완벽하게 다 삭제는 못해준다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Train / Test dataset </a:t>
            </a:r>
            <a:r>
              <a:rPr lang="ko-KR" altLang="en-US" sz="1600" dirty="0" err="1"/>
              <a:t>으로</a:t>
            </a:r>
            <a:r>
              <a:rPr lang="ko-KR" altLang="en-US" sz="1600" dirty="0"/>
              <a:t> 나눠준다 </a:t>
            </a:r>
            <a:r>
              <a:rPr lang="en-US" altLang="ko-KR" sz="1600" dirty="0"/>
              <a:t>(</a:t>
            </a:r>
            <a:r>
              <a:rPr lang="en-US" altLang="ko-KR" sz="1600" dirty="0" err="1"/>
              <a:t>fileDistributor.py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Train data</a:t>
            </a:r>
            <a:r>
              <a:rPr lang="ko-KR" altLang="en-US" sz="1600" dirty="0"/>
              <a:t> 에 대하여 </a:t>
            </a:r>
            <a:r>
              <a:rPr lang="en-US" altLang="ko-KR" sz="1600" dirty="0" err="1"/>
              <a:t>labelIMG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이용하여 데이터 </a:t>
            </a:r>
            <a:r>
              <a:rPr lang="ko-KR" altLang="en-US" sz="1600" dirty="0" err="1"/>
              <a:t>라벨링을</a:t>
            </a:r>
            <a:r>
              <a:rPr lang="ko-KR" altLang="en-US" sz="1600" dirty="0"/>
              <a:t> 해준다</a:t>
            </a:r>
            <a:r>
              <a:rPr lang="en-US" altLang="ko-KR" sz="1600" dirty="0"/>
              <a:t>. (</a:t>
            </a:r>
            <a:r>
              <a:rPr lang="en-US" altLang="ko-KR" sz="1600" dirty="0">
                <a:hlinkClick r:id="rId3"/>
              </a:rPr>
              <a:t>https://github.com/tzutalin/labelImg</a:t>
            </a:r>
            <a:r>
              <a:rPr lang="en-US" altLang="ko-KR" sz="1600" dirty="0"/>
              <a:t>) (1655</a:t>
            </a:r>
            <a:r>
              <a:rPr lang="ko-KR" altLang="en-US" sz="1600" dirty="0"/>
              <a:t>개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  <p:pic>
        <p:nvPicPr>
          <p:cNvPr id="3" name="그림 2" descr="컴퓨터, 스크린샷, 사진, 앉아있는이(가) 표시된 사진&#10;&#10;자동 생성된 설명">
            <a:extLst>
              <a:ext uri="{FF2B5EF4-FFF2-40B4-BE49-F238E27FC236}">
                <a16:creationId xmlns:a16="http://schemas.microsoft.com/office/drawing/2014/main" id="{1B5CF9F5-3C00-BF4E-9967-03FA81F27D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270" y="3531759"/>
            <a:ext cx="6387142" cy="317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6608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ko-KR" altLang="en-US" dirty="0" err="1"/>
              <a:t>데이터수집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939630" cy="3469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Azure Cognitive Search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이용하여 이미지 데이터를 수집을 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(2401</a:t>
            </a:r>
            <a:r>
              <a:rPr lang="ko-KR" altLang="en-US" sz="1600" dirty="0"/>
              <a:t>개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ko-KR" altLang="en-US" sz="1600" dirty="0"/>
              <a:t>수집한 데이터에 대하여 중복 이미지를 삭제한다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(https://</a:t>
            </a:r>
            <a:r>
              <a:rPr lang="en-US" altLang="ko-KR" sz="1600" dirty="0" err="1"/>
              <a:t>github.com</a:t>
            </a:r>
            <a:r>
              <a:rPr lang="en-US" altLang="ko-KR" sz="1600" dirty="0"/>
              <a:t>/Kjwon15/image-cleaner).</a:t>
            </a:r>
            <a:br>
              <a:rPr lang="en-US" altLang="ko-KR" sz="1600" dirty="0"/>
            </a:br>
            <a:r>
              <a:rPr lang="en-US" altLang="ko-KR" sz="1600" dirty="0"/>
              <a:t>-</a:t>
            </a:r>
            <a:r>
              <a:rPr lang="ko-KR" altLang="en-US" sz="1600" dirty="0"/>
              <a:t> 어느정도 중복 이미지를 삭제해주나 완벽하게 다 삭제는 못해준다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Train / Test dataset </a:t>
            </a:r>
            <a:r>
              <a:rPr lang="ko-KR" altLang="en-US" sz="1600" dirty="0" err="1"/>
              <a:t>으로</a:t>
            </a:r>
            <a:r>
              <a:rPr lang="ko-KR" altLang="en-US" sz="1600" dirty="0"/>
              <a:t> 나눠준다 </a:t>
            </a:r>
            <a:r>
              <a:rPr lang="en-US" altLang="ko-KR" sz="1600" dirty="0"/>
              <a:t>(</a:t>
            </a:r>
            <a:r>
              <a:rPr lang="en-US" altLang="ko-KR" sz="1600" dirty="0" err="1"/>
              <a:t>fileDistributor.py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Train data</a:t>
            </a:r>
            <a:r>
              <a:rPr lang="ko-KR" altLang="en-US" sz="1600" dirty="0"/>
              <a:t> 에 대하여 </a:t>
            </a:r>
            <a:r>
              <a:rPr lang="en-US" altLang="ko-KR" sz="1600" dirty="0" err="1"/>
              <a:t>labelIMG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이용하여 데이터 </a:t>
            </a:r>
            <a:r>
              <a:rPr lang="ko-KR" altLang="en-US" sz="1600" dirty="0" err="1"/>
              <a:t>라벨링을</a:t>
            </a:r>
            <a:r>
              <a:rPr lang="ko-KR" altLang="en-US" sz="1600" dirty="0"/>
              <a:t> 해준다</a:t>
            </a:r>
            <a:r>
              <a:rPr lang="en-US" altLang="ko-KR" sz="1600" dirty="0"/>
              <a:t>. (</a:t>
            </a:r>
            <a:r>
              <a:rPr lang="en-US" altLang="ko-KR" sz="1600" dirty="0">
                <a:hlinkClick r:id="rId3"/>
              </a:rPr>
              <a:t>https://github.com/tzutalin/labelImg</a:t>
            </a:r>
            <a:r>
              <a:rPr lang="en-US" altLang="ko-KR" sz="1600" dirty="0"/>
              <a:t>) (1655</a:t>
            </a:r>
            <a:r>
              <a:rPr lang="ko-KR" altLang="en-US" sz="1600" dirty="0"/>
              <a:t>개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 err="1"/>
              <a:t>LabeledDataset</a:t>
            </a:r>
            <a:r>
              <a:rPr lang="en-US" altLang="ko-KR" sz="1600" dirty="0"/>
              <a:t>(https://</a:t>
            </a:r>
            <a:r>
              <a:rPr lang="en-US" altLang="ko-KR" sz="1600" dirty="0" err="1"/>
              <a:t>www.dropbox.com</a:t>
            </a:r>
            <a:r>
              <a:rPr lang="en-US" altLang="ko-KR" sz="1600" dirty="0"/>
              <a:t>/s/vuq9q2yb56g9h22/</a:t>
            </a:r>
            <a:r>
              <a:rPr lang="en-US" altLang="ko-KR" sz="1600" dirty="0" err="1"/>
              <a:t>VOCdevkit.tar?dl</a:t>
            </a:r>
            <a:r>
              <a:rPr lang="en-US" altLang="ko-KR" sz="1600" dirty="0"/>
              <a:t>=0)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364384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8"/>
          <p:cNvSpPr txBox="1"/>
          <p:nvPr/>
        </p:nvSpPr>
        <p:spPr>
          <a:xfrm>
            <a:off x="489716" y="460214"/>
            <a:ext cx="497171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>
                <a:latin typeface="Noto Sans CJK KR Bold"/>
                <a:ea typeface="Noto Sans CJK KR Bold"/>
                <a:cs typeface="Noto Sans CJK KR Bold"/>
                <a:sym typeface="Noto Sans CJK KR Bold"/>
              </a:defRPr>
            </a:lvl1pPr>
          </a:lstStyle>
          <a:p>
            <a:r>
              <a:rPr lang="en-US" dirty="0"/>
              <a:t>Faster-RCNN</a:t>
            </a:r>
            <a:endParaRPr dirty="0"/>
          </a:p>
        </p:txBody>
      </p:sp>
      <p:sp>
        <p:nvSpPr>
          <p:cNvPr id="112" name="직선 연결선 7"/>
          <p:cNvSpPr/>
          <p:nvPr/>
        </p:nvSpPr>
        <p:spPr>
          <a:xfrm>
            <a:off x="439837" y="850753"/>
            <a:ext cx="9580463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11664864" y="621400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14" name="직사각형 1"/>
          <p:cNvSpPr txBox="1"/>
          <p:nvPr/>
        </p:nvSpPr>
        <p:spPr>
          <a:xfrm>
            <a:off x="485557" y="1071619"/>
            <a:ext cx="10265353" cy="2484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Base code (</a:t>
            </a:r>
            <a:r>
              <a:rPr lang="en-US" altLang="ko-KR" sz="1600" dirty="0">
                <a:hlinkClick r:id="rId2"/>
              </a:rPr>
              <a:t>https://github.com/potterhsu/easy-faster-rcnn.pytorch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r>
              <a:rPr lang="en-US" altLang="ko-KR" sz="1600" dirty="0"/>
              <a:t>Feature extracting Model</a:t>
            </a:r>
            <a:r>
              <a:rPr lang="ko-KR" altLang="en-US" sz="1600" dirty="0"/>
              <a:t> 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/>
              <a:t>pretrained resnet101 (</a:t>
            </a:r>
            <a:r>
              <a:rPr lang="en-US" altLang="ko-KR" sz="1600" dirty="0" err="1"/>
              <a:t>imageNet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2400"/>
            </a:pPr>
            <a:endParaRPr lang="en-US" altLang="ko-KR" sz="1600" dirty="0"/>
          </a:p>
        </p:txBody>
      </p:sp>
      <p:pic>
        <p:nvPicPr>
          <p:cNvPr id="115" name="그림 10" descr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4733" y="295115"/>
            <a:ext cx="1751493" cy="65174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직사각형 20">
            <a:extLst>
              <a:ext uri="{FF2B5EF4-FFF2-40B4-BE49-F238E27FC236}">
                <a16:creationId xmlns:a16="http://schemas.microsoft.com/office/drawing/2014/main" id="{BDDBDFF2-B7E6-8E4F-9160-BA127ACEFFD1}"/>
              </a:ext>
            </a:extLst>
          </p:cNvPr>
          <p:cNvSpPr/>
          <p:nvPr/>
        </p:nvSpPr>
        <p:spPr>
          <a:xfrm rot="16200000" flipH="1" flipV="1">
            <a:off x="6068982" y="752537"/>
            <a:ext cx="45719" cy="12200317"/>
          </a:xfrm>
          <a:prstGeom prst="rect">
            <a:avLst/>
          </a:prstGeom>
          <a:solidFill>
            <a:srgbClr val="7B0F1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Noto Sans CJK KR Bold"/>
                <a:ea typeface="Noto Sans CJK KR Bold"/>
                <a:cs typeface="Noto Sans CJK KR Bold"/>
                <a:sym typeface="Noto Sans CJK KR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872442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Noto Sans CJK KR Medium"/>
            <a:ea typeface="Noto Sans CJK KR Medium"/>
            <a:cs typeface="Noto Sans CJK KR Medium"/>
            <a:sym typeface="Noto Sans CJK K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Noto Sans CJK KR Medium"/>
            <a:ea typeface="Noto Sans CJK KR Medium"/>
            <a:cs typeface="Noto Sans CJK KR Medium"/>
            <a:sym typeface="Noto Sans CJK K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Noto Sans CJK KR Medium"/>
            <a:ea typeface="Noto Sans CJK KR Medium"/>
            <a:cs typeface="Noto Sans CJK KR Medium"/>
            <a:sym typeface="Noto Sans CJK K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Noto Sans CJK KR Medium"/>
            <a:ea typeface="Noto Sans CJK KR Medium"/>
            <a:cs typeface="Noto Sans CJK KR Medium"/>
            <a:sym typeface="Noto Sans CJK K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630</Words>
  <Application>Microsoft Macintosh PowerPoint</Application>
  <PresentationFormat>와이드스크린</PresentationFormat>
  <Paragraphs>90</Paragraphs>
  <Slides>16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맑은 고딕</vt:lpstr>
      <vt:lpstr>Noto Sans CJK KR Bold</vt:lpstr>
      <vt:lpstr>Noto Sans CJK KR Medium</vt:lpstr>
      <vt:lpstr>Noto Sans CJK KR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이성준</cp:lastModifiedBy>
  <cp:revision>27</cp:revision>
  <dcterms:modified xsi:type="dcterms:W3CDTF">2020-06-26T04:36:16Z</dcterms:modified>
</cp:coreProperties>
</file>